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oboto"/>
      <p:regular r:id="rId12"/>
      <p:bold r:id="rId13"/>
      <p:italic r:id="rId14"/>
      <p:boldItalic r:id="rId15"/>
    </p:embeddedFont>
    <p:embeddedFont>
      <p:font typeface="Roboto Mono Light"/>
      <p:regular r:id="rId16"/>
      <p:bold r:id="rId17"/>
      <p:italic r:id="rId18"/>
      <p:boldItalic r:id="rId19"/>
    </p:embeddedFont>
    <p:embeddedFont>
      <p:font typeface="Roboto Condensed"/>
      <p:regular r:id="rId20"/>
      <p:bold r:id="rId21"/>
      <p:italic r:id="rId22"/>
      <p:boldItalic r:id="rId23"/>
    </p:embeddedFont>
    <p:embeddedFont>
      <p:font typeface="Roboto Mon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Condensed-regular.fntdata"/><Relationship Id="rId22" Type="http://schemas.openxmlformats.org/officeDocument/2006/relationships/font" Target="fonts/RobotoCondensed-italic.fntdata"/><Relationship Id="rId21" Type="http://schemas.openxmlformats.org/officeDocument/2006/relationships/font" Target="fonts/RobotoCondensed-bold.fntdata"/><Relationship Id="rId24" Type="http://schemas.openxmlformats.org/officeDocument/2006/relationships/font" Target="fonts/RobotoMono-regular.fntdata"/><Relationship Id="rId23" Type="http://schemas.openxmlformats.org/officeDocument/2006/relationships/font" Target="fonts/RobotoCondense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Mono-italic.fntdata"/><Relationship Id="rId25" Type="http://schemas.openxmlformats.org/officeDocument/2006/relationships/font" Target="fonts/RobotoMono-bold.fntdata"/><Relationship Id="rId27" Type="http://schemas.openxmlformats.org/officeDocument/2006/relationships/font" Target="fonts/RobotoMon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-bold.fntdata"/><Relationship Id="rId12" Type="http://schemas.openxmlformats.org/officeDocument/2006/relationships/font" Target="fonts/Roboto-regular.fntdata"/><Relationship Id="rId15" Type="http://schemas.openxmlformats.org/officeDocument/2006/relationships/font" Target="fonts/Roboto-boldItalic.fntdata"/><Relationship Id="rId14" Type="http://schemas.openxmlformats.org/officeDocument/2006/relationships/font" Target="fonts/Roboto-italic.fntdata"/><Relationship Id="rId17" Type="http://schemas.openxmlformats.org/officeDocument/2006/relationships/font" Target="fonts/RobotoMonoLight-bold.fntdata"/><Relationship Id="rId16" Type="http://schemas.openxmlformats.org/officeDocument/2006/relationships/font" Target="fonts/RobotoMonoLight-regular.fntdata"/><Relationship Id="rId19" Type="http://schemas.openxmlformats.org/officeDocument/2006/relationships/font" Target="fonts/RobotoMonoLight-boldItalic.fntdata"/><Relationship Id="rId18" Type="http://schemas.openxmlformats.org/officeDocument/2006/relationships/font" Target="fonts/RobotoMono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915301aad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915301aa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915301aad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915301aad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915301aad_1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915301aad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915301aad_1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915301aad_1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915301aad_1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915301aad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915301aad_1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915301aad_1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b="1"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b="1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hyperlink" Target="https://open.spotify.com/track/0H7edDXRyZ0kXxwvhFJFQq?si=pYLEpw-sRbiYULLc4BYj6A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s://youtu.be/G-Msv94FD_Q?t=10s" TargetMode="External"/><Relationship Id="rId7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20.gif"/><Relationship Id="rId6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8.gif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4.gif"/><Relationship Id="rId6" Type="http://schemas.openxmlformats.org/officeDocument/2006/relationships/image" Target="../media/image16.gif"/><Relationship Id="rId7" Type="http://schemas.openxmlformats.org/officeDocument/2006/relationships/image" Target="../media/image15.gif"/><Relationship Id="rId8" Type="http://schemas.openxmlformats.org/officeDocument/2006/relationships/image" Target="../media/image13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2.png"/><Relationship Id="rId6" Type="http://schemas.openxmlformats.org/officeDocument/2006/relationships/image" Target="../media/image17.gif"/><Relationship Id="rId7" Type="http://schemas.openxmlformats.org/officeDocument/2006/relationships/image" Target="../media/image19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youtube.com/watch?v=FIQqiZbyj9w" TargetMode="Externa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6675" y="0"/>
            <a:ext cx="9296399" cy="915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4870" y="2609850"/>
            <a:ext cx="2143148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05038" y="2609850"/>
            <a:ext cx="2200275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2700375" y="1485900"/>
            <a:ext cx="39942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Para una experiencia más completa, pon algo de música</a:t>
            </a:r>
            <a:r>
              <a:rPr b="1" lang="en"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endParaRPr b="1" sz="2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342025" y="4347900"/>
            <a:ext cx="447900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F9000"/>
                </a:solidFill>
                <a:latin typeface="Roboto"/>
                <a:ea typeface="Roboto"/>
                <a:cs typeface="Roboto"/>
                <a:sym typeface="Roboto"/>
              </a:rPr>
              <a:t>Un proyecto fan de Coriolis realizado por Johan Marktröm</a:t>
            </a:r>
            <a:endParaRPr sz="1000">
              <a:solidFill>
                <a:srgbClr val="BF9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F9000"/>
                </a:solidFill>
                <a:latin typeface="Roboto"/>
                <a:ea typeface="Roboto"/>
                <a:cs typeface="Roboto"/>
                <a:sym typeface="Roboto"/>
              </a:rPr>
              <a:t>y traducido por Jorge Carrero para el blog The Tapadera Vineyard</a:t>
            </a:r>
            <a:endParaRPr sz="1000">
              <a:solidFill>
                <a:srgbClr val="BF9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6675" y="0"/>
            <a:ext cx="9296399" cy="9158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" name="Google Shape;64;p14"/>
          <p:cNvGrpSpPr/>
          <p:nvPr/>
        </p:nvGrpSpPr>
        <p:grpSpPr>
          <a:xfrm>
            <a:off x="459825" y="1323975"/>
            <a:ext cx="8691375" cy="1854975"/>
            <a:chOff x="459825" y="1323975"/>
            <a:chExt cx="8691375" cy="1854975"/>
          </a:xfrm>
        </p:grpSpPr>
        <p:grpSp>
          <p:nvGrpSpPr>
            <p:cNvPr id="65" name="Google Shape;65;p14"/>
            <p:cNvGrpSpPr/>
            <p:nvPr/>
          </p:nvGrpSpPr>
          <p:grpSpPr>
            <a:xfrm>
              <a:off x="538650" y="1964850"/>
              <a:ext cx="8612550" cy="1214100"/>
              <a:chOff x="538650" y="1964850"/>
              <a:chExt cx="8612550" cy="1214100"/>
            </a:xfrm>
          </p:grpSpPr>
          <p:cxnSp>
            <p:nvCxnSpPr>
              <p:cNvPr id="66" name="Google Shape;66;p14"/>
              <p:cNvCxnSpPr/>
              <p:nvPr/>
            </p:nvCxnSpPr>
            <p:spPr>
              <a:xfrm>
                <a:off x="1134900" y="2571750"/>
                <a:ext cx="8016300" cy="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142875" rotWithShape="0" algn="bl" dist="9525">
                  <a:srgbClr val="FFD966">
                    <a:alpha val="50000"/>
                  </a:srgbClr>
                </a:outerShdw>
              </a:effectLst>
            </p:spPr>
          </p:cxnSp>
          <p:sp>
            <p:nvSpPr>
              <p:cNvPr id="67" name="Google Shape;67;p14"/>
              <p:cNvSpPr/>
              <p:nvPr/>
            </p:nvSpPr>
            <p:spPr>
              <a:xfrm>
                <a:off x="538650" y="1964850"/>
                <a:ext cx="1213800" cy="1214100"/>
              </a:xfrm>
              <a:prstGeom prst="ellipse">
                <a:avLst/>
              </a:prstGeom>
              <a:solidFill>
                <a:srgbClr val="000000"/>
              </a:solidFill>
              <a:ln cap="flat" cmpd="sng" w="28575">
                <a:solidFill>
                  <a:srgbClr val="F1C232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142875" rotWithShape="0" algn="bl" dist="9525">
                  <a:srgbClr val="FFD966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pic>
          <p:nvPicPr>
            <p:cNvPr id="68" name="Google Shape;68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76775" y="2202900"/>
              <a:ext cx="737700" cy="7377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Google Shape;69;p14"/>
            <p:cNvSpPr txBox="1"/>
            <p:nvPr/>
          </p:nvSpPr>
          <p:spPr>
            <a:xfrm>
              <a:off x="459825" y="1323975"/>
              <a:ext cx="1371600" cy="5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AL-ARDHA</a:t>
              </a:r>
              <a:endParaRPr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(LA TIERRA)</a:t>
              </a:r>
              <a:endParaRPr b="1" sz="10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70" name="Google Shape;70;p14"/>
          <p:cNvGrpSpPr/>
          <p:nvPr/>
        </p:nvGrpSpPr>
        <p:grpSpPr>
          <a:xfrm>
            <a:off x="2924100" y="2681400"/>
            <a:ext cx="5580375" cy="2283600"/>
            <a:chOff x="2038275" y="2681400"/>
            <a:chExt cx="5580375" cy="2283600"/>
          </a:xfrm>
        </p:grpSpPr>
        <p:cxnSp>
          <p:nvCxnSpPr>
            <p:cNvPr id="71" name="Google Shape;71;p14"/>
            <p:cNvCxnSpPr/>
            <p:nvPr/>
          </p:nvCxnSpPr>
          <p:spPr>
            <a:xfrm flipH="1">
              <a:off x="2895525" y="2681400"/>
              <a:ext cx="4800" cy="1395300"/>
            </a:xfrm>
            <a:prstGeom prst="straightConnector1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72" name="Google Shape;72;p14"/>
            <p:cNvSpPr/>
            <p:nvPr/>
          </p:nvSpPr>
          <p:spPr>
            <a:xfrm>
              <a:off x="2038275" y="3924300"/>
              <a:ext cx="1724100" cy="10407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3" name="Google Shape;73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104463" y="3996975"/>
              <a:ext cx="1591725" cy="895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" name="Google Shape;74;p14"/>
            <p:cNvSpPr txBox="1"/>
            <p:nvPr/>
          </p:nvSpPr>
          <p:spPr>
            <a:xfrm>
              <a:off x="3181350" y="2833050"/>
              <a:ext cx="4437300" cy="86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Hace mil años</a:t>
              </a:r>
              <a:r>
                <a:rPr b="1"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, 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los desesperados gobernantes de Al-Ardha buscaron su salvación en las estrellas. Cientos de naves de colonización fueron enviadas a los rincones más remotos de la galaxia. Nunca se volvió a saber nada de la mayoría de ellas y fueron prontamente olvidadas...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75" name="Google Shape;75;p14"/>
          <p:cNvGrpSpPr/>
          <p:nvPr/>
        </p:nvGrpSpPr>
        <p:grpSpPr>
          <a:xfrm>
            <a:off x="3791025" y="376275"/>
            <a:ext cx="5262975" cy="1590600"/>
            <a:chOff x="3791025" y="376275"/>
            <a:chExt cx="5262975" cy="1590600"/>
          </a:xfrm>
        </p:grpSpPr>
        <p:cxnSp>
          <p:nvCxnSpPr>
            <p:cNvPr id="76" name="Google Shape;76;p14"/>
            <p:cNvCxnSpPr/>
            <p:nvPr/>
          </p:nvCxnSpPr>
          <p:spPr>
            <a:xfrm flipH="1">
              <a:off x="3791025" y="1233600"/>
              <a:ext cx="1516800" cy="4800"/>
            </a:xfrm>
            <a:prstGeom prst="straightConnector1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77" name="Google Shape;77;p14"/>
            <p:cNvSpPr/>
            <p:nvPr/>
          </p:nvSpPr>
          <p:spPr>
            <a:xfrm>
              <a:off x="4510125" y="376275"/>
              <a:ext cx="1590600" cy="15906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8" name="Google Shape;78;p1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572000" y="438150"/>
              <a:ext cx="1466849" cy="1466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Google Shape;79;p14"/>
            <p:cNvSpPr txBox="1"/>
            <p:nvPr/>
          </p:nvSpPr>
          <p:spPr>
            <a:xfrm>
              <a:off x="6286500" y="838275"/>
              <a:ext cx="2767500" cy="9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Dos de estas gigantescas naves fueron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Cénit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y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Nadir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, transportando cada una de ellas miles de colonos en dirección a una distante estrella roja: </a:t>
              </a:r>
              <a:r>
                <a:rPr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Dabaran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80" name="Google Shape;80;p14"/>
          <p:cNvGrpSpPr/>
          <p:nvPr/>
        </p:nvGrpSpPr>
        <p:grpSpPr>
          <a:xfrm>
            <a:off x="6381750" y="242900"/>
            <a:ext cx="2924100" cy="447525"/>
            <a:chOff x="6381750" y="242900"/>
            <a:chExt cx="2924100" cy="447525"/>
          </a:xfrm>
        </p:grpSpPr>
        <p:sp>
          <p:nvSpPr>
            <p:cNvPr id="81" name="Google Shape;81;p14"/>
            <p:cNvSpPr/>
            <p:nvPr/>
          </p:nvSpPr>
          <p:spPr>
            <a:xfrm>
              <a:off x="6381750" y="557225"/>
              <a:ext cx="2924100" cy="133200"/>
            </a:xfrm>
            <a:prstGeom prst="homePlate">
              <a:avLst>
                <a:gd fmla="val 50000" name="adj"/>
              </a:avLst>
            </a:prstGeom>
            <a:solidFill>
              <a:srgbClr val="9900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 Condensed"/>
                  <a:ea typeface="Roboto Condensed"/>
                  <a:cs typeface="Roboto Condensed"/>
                  <a:sym typeface="Roboto Condensed"/>
                </a:rPr>
                <a:t>NADIR</a:t>
              </a:r>
              <a:endParaRPr sz="800"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6381750" y="242900"/>
              <a:ext cx="2924100" cy="133200"/>
            </a:xfrm>
            <a:prstGeom prst="homePlate">
              <a:avLst>
                <a:gd fmla="val 50000" name="adj"/>
              </a:avLst>
            </a:prstGeom>
            <a:solidFill>
              <a:srgbClr val="72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 Condensed"/>
                  <a:ea typeface="Roboto Condensed"/>
                  <a:cs typeface="Roboto Condensed"/>
                  <a:sym typeface="Roboto Condensed"/>
                </a:rPr>
                <a:t>CÉNIT</a:t>
              </a:r>
              <a:endParaRPr sz="800"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cxnSp>
        <p:nvCxnSpPr>
          <p:cNvPr id="83" name="Google Shape;83;p14"/>
          <p:cNvCxnSpPr>
            <a:stCxn id="84" idx="0"/>
          </p:cNvCxnSpPr>
          <p:nvPr/>
        </p:nvCxnSpPr>
        <p:spPr>
          <a:xfrm rot="10800000">
            <a:off x="3786150" y="1233600"/>
            <a:ext cx="0" cy="1228800"/>
          </a:xfrm>
          <a:prstGeom prst="straightConnector1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4" name="Google Shape;84;p14"/>
          <p:cNvSpPr/>
          <p:nvPr/>
        </p:nvSpPr>
        <p:spPr>
          <a:xfrm>
            <a:off x="3676650" y="246240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4"/>
          <p:cNvSpPr txBox="1"/>
          <p:nvPr/>
        </p:nvSpPr>
        <p:spPr>
          <a:xfrm>
            <a:off x="4076700" y="2695650"/>
            <a:ext cx="12519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"/>
                <a:ea typeface="Roboto Mono"/>
                <a:cs typeface="Roboto Mono"/>
                <a:sym typeface="Roboto Mono"/>
              </a:rPr>
              <a:t>Aprox.</a:t>
            </a:r>
            <a:r>
              <a:rPr lang="en" sz="800">
                <a:solidFill>
                  <a:srgbClr val="FFD966"/>
                </a:solidFill>
                <a:latin typeface="Roboto Mono"/>
                <a:ea typeface="Roboto Mono"/>
                <a:cs typeface="Roboto Mono"/>
                <a:sym typeface="Roboto Mono"/>
              </a:rPr>
              <a:t> 1000 ACC</a:t>
            </a:r>
            <a:endParaRPr sz="800">
              <a:solidFill>
                <a:srgbClr val="FFD966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200" y="0"/>
            <a:ext cx="9158400" cy="9158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1" name="Google Shape;91;p15"/>
          <p:cNvCxnSpPr/>
          <p:nvPr/>
        </p:nvCxnSpPr>
        <p:spPr>
          <a:xfrm>
            <a:off x="-16500" y="2571750"/>
            <a:ext cx="9255900" cy="0"/>
          </a:xfrm>
          <a:prstGeom prst="straightConnector1">
            <a:avLst/>
          </a:prstGeom>
          <a:noFill/>
          <a:ln cap="flat" cmpd="sng" w="76200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  <a:effectLst>
            <a:outerShdw blurRad="142875" rotWithShape="0" algn="bl" dist="9525">
              <a:srgbClr val="FFE599">
                <a:alpha val="50000"/>
              </a:srgbClr>
            </a:outerShdw>
          </a:effectLst>
        </p:spPr>
      </p:cxnSp>
      <p:grpSp>
        <p:nvGrpSpPr>
          <p:cNvPr id="92" name="Google Shape;92;p15"/>
          <p:cNvGrpSpPr/>
          <p:nvPr/>
        </p:nvGrpSpPr>
        <p:grpSpPr>
          <a:xfrm>
            <a:off x="-6125" y="242900"/>
            <a:ext cx="9276476" cy="447525"/>
            <a:chOff x="6381748" y="242900"/>
            <a:chExt cx="2962500" cy="447525"/>
          </a:xfrm>
        </p:grpSpPr>
        <p:sp>
          <p:nvSpPr>
            <p:cNvPr id="93" name="Google Shape;93;p15"/>
            <p:cNvSpPr/>
            <p:nvPr/>
          </p:nvSpPr>
          <p:spPr>
            <a:xfrm>
              <a:off x="6381748" y="557225"/>
              <a:ext cx="2962500" cy="133200"/>
            </a:xfrm>
            <a:prstGeom prst="homePlate">
              <a:avLst>
                <a:gd fmla="val 50000" name="adj"/>
              </a:avLst>
            </a:prstGeom>
            <a:solidFill>
              <a:srgbClr val="9900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6381748" y="242900"/>
              <a:ext cx="2955900" cy="133200"/>
            </a:xfrm>
            <a:prstGeom prst="homePlate">
              <a:avLst>
                <a:gd fmla="val 50000" name="adj"/>
              </a:avLst>
            </a:prstGeom>
            <a:solidFill>
              <a:srgbClr val="72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95" name="Google Shape;95;p15"/>
          <p:cNvSpPr txBox="1"/>
          <p:nvPr/>
        </p:nvSpPr>
        <p:spPr>
          <a:xfrm>
            <a:off x="-7200" y="254875"/>
            <a:ext cx="600000" cy="10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 Condensed"/>
                <a:ea typeface="Roboto Condensed"/>
                <a:cs typeface="Roboto Condensed"/>
                <a:sym typeface="Roboto Condensed"/>
              </a:rPr>
              <a:t>CÉNIT</a:t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-7200" y="566850"/>
            <a:ext cx="600000" cy="10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 Condensed"/>
                <a:ea typeface="Roboto Condensed"/>
                <a:cs typeface="Roboto Condensed"/>
                <a:sym typeface="Roboto Condensed"/>
              </a:rPr>
              <a:t>NADIR</a:t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7" name="Google Shape;97;p15"/>
          <p:cNvSpPr txBox="1"/>
          <p:nvPr/>
        </p:nvSpPr>
        <p:spPr>
          <a:xfrm>
            <a:off x="209550" y="762075"/>
            <a:ext cx="61791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Cuidando de los durmientes colonos</a:t>
            </a:r>
            <a:r>
              <a:rPr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estaban las familias de tripulantes. Estos nobles linajes de capitanes, navegante e ingenieros fueron testigos de generaciones enteras nacidas, criadas y recicladas a bordo. Ninguno de ellos llegaría a ver su destino con sus propios ojos.</a:t>
            </a:r>
            <a:endParaRPr sz="1200">
              <a:solidFill>
                <a:srgbClr val="FFD96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42387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9" name="Google Shape;99;p15"/>
          <p:cNvGrpSpPr/>
          <p:nvPr/>
        </p:nvGrpSpPr>
        <p:grpSpPr>
          <a:xfrm>
            <a:off x="1624050" y="1585700"/>
            <a:ext cx="2043000" cy="1109838"/>
            <a:chOff x="2681300" y="1585700"/>
            <a:chExt cx="2043000" cy="1109838"/>
          </a:xfrm>
        </p:grpSpPr>
        <p:grpSp>
          <p:nvGrpSpPr>
            <p:cNvPr id="100" name="Google Shape;100;p15"/>
            <p:cNvGrpSpPr/>
            <p:nvPr/>
          </p:nvGrpSpPr>
          <p:grpSpPr>
            <a:xfrm rot="10800000">
              <a:off x="2752700" y="2171738"/>
              <a:ext cx="190500" cy="523800"/>
              <a:chOff x="447675" y="2662238"/>
              <a:chExt cx="190500" cy="523800"/>
            </a:xfrm>
          </p:grpSpPr>
          <p:cxnSp>
            <p:nvCxnSpPr>
              <p:cNvPr id="101" name="Google Shape;101;p15"/>
              <p:cNvCxnSpPr/>
              <p:nvPr/>
            </p:nvCxnSpPr>
            <p:spPr>
              <a:xfrm>
                <a:off x="542925" y="2662238"/>
                <a:ext cx="0" cy="5238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2" name="Google Shape;102;p15"/>
              <p:cNvCxnSpPr/>
              <p:nvPr/>
            </p:nvCxnSpPr>
            <p:spPr>
              <a:xfrm>
                <a:off x="447675" y="3186038"/>
                <a:ext cx="1905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sp>
          <p:nvSpPr>
            <p:cNvPr id="103" name="Google Shape;103;p15"/>
            <p:cNvSpPr txBox="1"/>
            <p:nvPr/>
          </p:nvSpPr>
          <p:spPr>
            <a:xfrm>
              <a:off x="2681300" y="1585700"/>
              <a:ext cx="2043000" cy="43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Se descubre y coloniza el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Segundo Horizonte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04" name="Google Shape;104;p15"/>
          <p:cNvSpPr/>
          <p:nvPr/>
        </p:nvSpPr>
        <p:spPr>
          <a:xfrm>
            <a:off x="168602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5" name="Google Shape;105;p15"/>
          <p:cNvGrpSpPr/>
          <p:nvPr/>
        </p:nvGrpSpPr>
        <p:grpSpPr>
          <a:xfrm>
            <a:off x="152450" y="2676525"/>
            <a:ext cx="4444625" cy="1714403"/>
            <a:chOff x="152450" y="2676525"/>
            <a:chExt cx="4444625" cy="1714403"/>
          </a:xfrm>
        </p:grpSpPr>
        <p:sp>
          <p:nvSpPr>
            <p:cNvPr id="106" name="Google Shape;106;p15"/>
            <p:cNvSpPr txBox="1"/>
            <p:nvPr/>
          </p:nvSpPr>
          <p:spPr>
            <a:xfrm>
              <a:off x="1933075" y="3200325"/>
              <a:ext cx="2664000" cy="9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Mientras tanto, la gente de Al-Ardha descubre los restos de una antigua civilización de viajeros estelares: una red artificial de portales que permiten viajar hasta las estrellas más distantes.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El cúmulo de estrellas más cercano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, que ahora conocemos como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El Primer Horizonte</a:t>
              </a:r>
              <a:r>
                <a:rPr b="1"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, 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es colonizado.</a:t>
              </a:r>
              <a:endPara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cxnSp>
          <p:nvCxnSpPr>
            <p:cNvPr id="107" name="Google Shape;107;p15"/>
            <p:cNvCxnSpPr/>
            <p:nvPr/>
          </p:nvCxnSpPr>
          <p:spPr>
            <a:xfrm>
              <a:off x="542925" y="2676525"/>
              <a:ext cx="0" cy="523800"/>
            </a:xfrm>
            <a:prstGeom prst="straightConnector1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pic>
          <p:nvPicPr>
            <p:cNvPr id="108" name="Google Shape;108;p1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52450" y="3200325"/>
              <a:ext cx="1704950" cy="1190603"/>
            </a:xfrm>
            <a:prstGeom prst="rect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grpSp>
        <p:nvGrpSpPr>
          <p:cNvPr id="109" name="Google Shape;109;p15"/>
          <p:cNvGrpSpPr/>
          <p:nvPr/>
        </p:nvGrpSpPr>
        <p:grpSpPr>
          <a:xfrm>
            <a:off x="4759987" y="2571750"/>
            <a:ext cx="2509800" cy="2286075"/>
            <a:chOff x="4759987" y="2571750"/>
            <a:chExt cx="2509800" cy="2286075"/>
          </a:xfrm>
        </p:grpSpPr>
        <p:grpSp>
          <p:nvGrpSpPr>
            <p:cNvPr id="110" name="Google Shape;110;p15"/>
            <p:cNvGrpSpPr/>
            <p:nvPr/>
          </p:nvGrpSpPr>
          <p:grpSpPr>
            <a:xfrm>
              <a:off x="4843325" y="2571750"/>
              <a:ext cx="190500" cy="523800"/>
              <a:chOff x="447675" y="2676525"/>
              <a:chExt cx="190500" cy="523800"/>
            </a:xfrm>
          </p:grpSpPr>
          <p:cxnSp>
            <p:nvCxnSpPr>
              <p:cNvPr id="111" name="Google Shape;111;p15"/>
              <p:cNvCxnSpPr/>
              <p:nvPr/>
            </p:nvCxnSpPr>
            <p:spPr>
              <a:xfrm>
                <a:off x="542925" y="2676525"/>
                <a:ext cx="0" cy="5238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2" name="Google Shape;112;p15"/>
              <p:cNvCxnSpPr/>
              <p:nvPr/>
            </p:nvCxnSpPr>
            <p:spPr>
              <a:xfrm>
                <a:off x="447675" y="3200325"/>
                <a:ext cx="1905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sp>
          <p:nvSpPr>
            <p:cNvPr id="113" name="Google Shape;113;p15"/>
            <p:cNvSpPr txBox="1"/>
            <p:nvPr/>
          </p:nvSpPr>
          <p:spPr>
            <a:xfrm>
              <a:off x="4759987" y="3200325"/>
              <a:ext cx="2509800" cy="165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Crecen las tensiones entre la gente de Al-Ardha y los horizontes exteriores. Cuando se descubre el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Tercer Horizonte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, es colonizado rápidamente por librepensadores radicales y grupos religiosos que huían de la persecución en los mundos interiores. Se llaman a sí mismos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‘Los Primordiales’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grpSp>
        <p:nvGrpSpPr>
          <p:cNvPr id="114" name="Google Shape;114;p15"/>
          <p:cNvGrpSpPr/>
          <p:nvPr/>
        </p:nvGrpSpPr>
        <p:grpSpPr>
          <a:xfrm>
            <a:off x="6759400" y="1346725"/>
            <a:ext cx="2013600" cy="1253600"/>
            <a:chOff x="6759400" y="1346725"/>
            <a:chExt cx="2013600" cy="1253600"/>
          </a:xfrm>
        </p:grpSpPr>
        <p:grpSp>
          <p:nvGrpSpPr>
            <p:cNvPr id="115" name="Google Shape;115;p15"/>
            <p:cNvGrpSpPr/>
            <p:nvPr/>
          </p:nvGrpSpPr>
          <p:grpSpPr>
            <a:xfrm rot="10800000">
              <a:off x="6866388" y="2076525"/>
              <a:ext cx="190500" cy="523800"/>
              <a:chOff x="447675" y="2752725"/>
              <a:chExt cx="190500" cy="523800"/>
            </a:xfrm>
          </p:grpSpPr>
          <p:cxnSp>
            <p:nvCxnSpPr>
              <p:cNvPr id="116" name="Google Shape;116;p15"/>
              <p:cNvCxnSpPr/>
              <p:nvPr/>
            </p:nvCxnSpPr>
            <p:spPr>
              <a:xfrm>
                <a:off x="542925" y="2752725"/>
                <a:ext cx="0" cy="5238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7" name="Google Shape;117;p15"/>
              <p:cNvCxnSpPr/>
              <p:nvPr/>
            </p:nvCxnSpPr>
            <p:spPr>
              <a:xfrm>
                <a:off x="447675" y="3276525"/>
                <a:ext cx="1905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sp>
          <p:nvSpPr>
            <p:cNvPr id="118" name="Google Shape;118;p15"/>
            <p:cNvSpPr txBox="1"/>
            <p:nvPr/>
          </p:nvSpPr>
          <p:spPr>
            <a:xfrm>
              <a:off x="6759400" y="1346725"/>
              <a:ext cx="2013600" cy="68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Los Primordiales fundan muchas grandes colonias, como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Mira, Dabaran, 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y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Algol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.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Les une su veneración a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Los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Iconos.</a:t>
              </a:r>
              <a:endPara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19" name="Google Shape;119;p15"/>
          <p:cNvSpPr/>
          <p:nvPr/>
        </p:nvSpPr>
        <p:spPr>
          <a:xfrm>
            <a:off x="6852138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0" name="Google Shape;120;p15"/>
          <p:cNvGrpSpPr/>
          <p:nvPr/>
        </p:nvGrpSpPr>
        <p:grpSpPr>
          <a:xfrm>
            <a:off x="7677381" y="2171290"/>
            <a:ext cx="800932" cy="800932"/>
            <a:chOff x="1063475" y="4138825"/>
            <a:chExt cx="1228800" cy="1228800"/>
          </a:xfrm>
        </p:grpSpPr>
        <p:sp>
          <p:nvSpPr>
            <p:cNvPr id="121" name="Google Shape;121;p15"/>
            <p:cNvSpPr/>
            <p:nvPr/>
          </p:nvSpPr>
          <p:spPr>
            <a:xfrm>
              <a:off x="1063475" y="4138825"/>
              <a:ext cx="1228800" cy="12288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2" name="Google Shape;122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58725" y="4234075"/>
              <a:ext cx="1038300" cy="1038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3" name="Google Shape;123;p15"/>
          <p:cNvGrpSpPr/>
          <p:nvPr/>
        </p:nvGrpSpPr>
        <p:grpSpPr>
          <a:xfrm>
            <a:off x="7677387" y="4095233"/>
            <a:ext cx="800932" cy="800932"/>
            <a:chOff x="2257325" y="1016688"/>
            <a:chExt cx="1228800" cy="1228800"/>
          </a:xfrm>
        </p:grpSpPr>
        <p:sp>
          <p:nvSpPr>
            <p:cNvPr id="124" name="Google Shape;124;p15"/>
            <p:cNvSpPr/>
            <p:nvPr/>
          </p:nvSpPr>
          <p:spPr>
            <a:xfrm>
              <a:off x="2257325" y="1016688"/>
              <a:ext cx="1228800" cy="12288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5" name="Google Shape;125;p1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52575" y="1111938"/>
              <a:ext cx="1038300" cy="1038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6" name="Google Shape;126;p15"/>
          <p:cNvGrpSpPr/>
          <p:nvPr/>
        </p:nvGrpSpPr>
        <p:grpSpPr>
          <a:xfrm>
            <a:off x="7677385" y="3133262"/>
            <a:ext cx="800932" cy="800932"/>
            <a:chOff x="2162075" y="3424200"/>
            <a:chExt cx="1228800" cy="1228800"/>
          </a:xfrm>
        </p:grpSpPr>
        <p:sp>
          <p:nvSpPr>
            <p:cNvPr id="127" name="Google Shape;127;p15"/>
            <p:cNvSpPr/>
            <p:nvPr/>
          </p:nvSpPr>
          <p:spPr>
            <a:xfrm>
              <a:off x="2162075" y="3424200"/>
              <a:ext cx="1228800" cy="12288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8" name="Google Shape;128;p1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257325" y="3519450"/>
              <a:ext cx="1038300" cy="10383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15"/>
          <p:cNvSpPr/>
          <p:nvPr/>
        </p:nvSpPr>
        <p:spPr>
          <a:xfrm>
            <a:off x="482907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5"/>
          <p:cNvSpPr txBox="1"/>
          <p:nvPr/>
        </p:nvSpPr>
        <p:spPr>
          <a:xfrm>
            <a:off x="58050" y="2157475"/>
            <a:ext cx="10623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 Light"/>
                <a:ea typeface="Roboto Mono Light"/>
                <a:cs typeface="Roboto Mono Light"/>
                <a:sym typeface="Roboto Mono Light"/>
              </a:rPr>
              <a:t>Aprox.</a:t>
            </a:r>
            <a:r>
              <a:rPr lang="en" sz="800">
                <a:solidFill>
                  <a:srgbClr val="FFD966"/>
                </a:solidFill>
                <a:latin typeface="Roboto Mono Light"/>
                <a:ea typeface="Roboto Mono Light"/>
                <a:cs typeface="Roboto Mono Light"/>
                <a:sym typeface="Roboto Mono Light"/>
              </a:rPr>
              <a:t> 900 ACC</a:t>
            </a:r>
            <a:endParaRPr sz="800">
              <a:solidFill>
                <a:srgbClr val="FFD966"/>
              </a:solidFill>
              <a:latin typeface="Roboto Mono Light"/>
              <a:ea typeface="Roboto Mono Light"/>
              <a:cs typeface="Roboto Mono Light"/>
              <a:sym typeface="Roboto Mono Light"/>
            </a:endParaRPr>
          </a:p>
        </p:txBody>
      </p:sp>
      <p:sp>
        <p:nvSpPr>
          <p:cNvPr id="131" name="Google Shape;131;p15"/>
          <p:cNvSpPr txBox="1"/>
          <p:nvPr/>
        </p:nvSpPr>
        <p:spPr>
          <a:xfrm>
            <a:off x="4407425" y="2157475"/>
            <a:ext cx="10623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 Light"/>
                <a:ea typeface="Roboto Mono Light"/>
                <a:cs typeface="Roboto Mono Light"/>
                <a:sym typeface="Roboto Mono Light"/>
              </a:rPr>
              <a:t>Aprox.</a:t>
            </a:r>
            <a:r>
              <a:rPr lang="en" sz="800">
                <a:solidFill>
                  <a:srgbClr val="FFD966"/>
                </a:solidFill>
                <a:latin typeface="Roboto Mono Light"/>
                <a:ea typeface="Roboto Mono Light"/>
                <a:cs typeface="Roboto Mono Light"/>
                <a:sym typeface="Roboto Mono Light"/>
              </a:rPr>
              <a:t> 500 ACC</a:t>
            </a:r>
            <a:endParaRPr sz="800">
              <a:solidFill>
                <a:srgbClr val="FFD966"/>
              </a:solidFill>
              <a:latin typeface="Roboto Mono Light"/>
              <a:ea typeface="Roboto Mono Light"/>
              <a:cs typeface="Roboto Mono Light"/>
              <a:sym typeface="Roboto Mono Light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200" y="0"/>
            <a:ext cx="9158400" cy="9158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7" name="Google Shape;137;p16"/>
          <p:cNvCxnSpPr/>
          <p:nvPr/>
        </p:nvCxnSpPr>
        <p:spPr>
          <a:xfrm>
            <a:off x="-16500" y="2571750"/>
            <a:ext cx="9255900" cy="0"/>
          </a:xfrm>
          <a:prstGeom prst="straightConnector1">
            <a:avLst/>
          </a:prstGeom>
          <a:noFill/>
          <a:ln cap="flat" cmpd="sng" w="76200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  <a:effectLst>
            <a:outerShdw blurRad="142875" rotWithShape="0" algn="bl" dist="9525">
              <a:srgbClr val="FFE599">
                <a:alpha val="50000"/>
              </a:srgbClr>
            </a:outerShdw>
          </a:effectLst>
        </p:spPr>
      </p:cxnSp>
      <p:sp>
        <p:nvSpPr>
          <p:cNvPr id="138" name="Google Shape;138;p16"/>
          <p:cNvSpPr/>
          <p:nvPr/>
        </p:nvSpPr>
        <p:spPr>
          <a:xfrm>
            <a:off x="-6137" y="557225"/>
            <a:ext cx="9131100" cy="133200"/>
          </a:xfrm>
          <a:prstGeom prst="homePlate">
            <a:avLst>
              <a:gd fmla="val 50000" name="adj"/>
            </a:avLst>
          </a:prstGeom>
          <a:solidFill>
            <a:srgbClr val="99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9" name="Google Shape;139;p16"/>
          <p:cNvSpPr/>
          <p:nvPr/>
        </p:nvSpPr>
        <p:spPr>
          <a:xfrm>
            <a:off x="-6125" y="242900"/>
            <a:ext cx="9285600" cy="133200"/>
          </a:xfrm>
          <a:prstGeom prst="homePlate">
            <a:avLst>
              <a:gd fmla="val 50000" name="adj"/>
            </a:avLst>
          </a:prstGeom>
          <a:solidFill>
            <a:srgbClr val="72FF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-7200" y="254875"/>
            <a:ext cx="600000" cy="10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 Condensed"/>
                <a:ea typeface="Roboto Condensed"/>
                <a:cs typeface="Roboto Condensed"/>
                <a:sym typeface="Roboto Condensed"/>
              </a:rPr>
              <a:t>CÉNIT</a:t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1" name="Google Shape;141;p16"/>
          <p:cNvSpPr txBox="1"/>
          <p:nvPr/>
        </p:nvSpPr>
        <p:spPr>
          <a:xfrm>
            <a:off x="-7200" y="566850"/>
            <a:ext cx="600000" cy="10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 Condensed"/>
                <a:ea typeface="Roboto Condensed"/>
                <a:cs typeface="Roboto Condensed"/>
                <a:sym typeface="Roboto Condensed"/>
              </a:rPr>
              <a:t>NADIR</a:t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42" name="Google Shape;14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3613" y="409500"/>
            <a:ext cx="6791325" cy="428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6"/>
          <p:cNvSpPr/>
          <p:nvPr/>
        </p:nvSpPr>
        <p:spPr>
          <a:xfrm>
            <a:off x="2195525" y="514325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6"/>
          <p:cNvSpPr txBox="1"/>
          <p:nvPr/>
        </p:nvSpPr>
        <p:spPr>
          <a:xfrm>
            <a:off x="2490725" y="438300"/>
            <a:ext cx="63627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 pierde todo contacto con</a:t>
            </a:r>
            <a:r>
              <a:rPr b="1"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Nadir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r>
              <a:rPr b="1"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Nunca más se vuelve a saber de ella.</a:t>
            </a:r>
            <a:endParaRPr sz="1200">
              <a:solidFill>
                <a:srgbClr val="FFD96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5" name="Google Shape;145;p16"/>
          <p:cNvSpPr txBox="1"/>
          <p:nvPr/>
        </p:nvSpPr>
        <p:spPr>
          <a:xfrm>
            <a:off x="576275" y="3009900"/>
            <a:ext cx="26970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 desata la guerra.</a:t>
            </a:r>
            <a:endParaRPr b="1" sz="2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46" name="Google Shape;146;p16"/>
          <p:cNvCxnSpPr>
            <a:stCxn id="147" idx="4"/>
          </p:cNvCxnSpPr>
          <p:nvPr/>
        </p:nvCxnSpPr>
        <p:spPr>
          <a:xfrm>
            <a:off x="533375" y="2681250"/>
            <a:ext cx="0" cy="1157400"/>
          </a:xfrm>
          <a:prstGeom prst="straightConnector1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48" name="Google Shape;148;p16"/>
          <p:cNvGrpSpPr/>
          <p:nvPr/>
        </p:nvGrpSpPr>
        <p:grpSpPr>
          <a:xfrm>
            <a:off x="292925" y="3643338"/>
            <a:ext cx="1228800" cy="790500"/>
            <a:chOff x="292925" y="3833838"/>
            <a:chExt cx="1228800" cy="790500"/>
          </a:xfrm>
        </p:grpSpPr>
        <p:sp>
          <p:nvSpPr>
            <p:cNvPr id="149" name="Google Shape;149;p16"/>
            <p:cNvSpPr/>
            <p:nvPr/>
          </p:nvSpPr>
          <p:spPr>
            <a:xfrm>
              <a:off x="292925" y="3833838"/>
              <a:ext cx="1228800" cy="7905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0" name="Google Shape;150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88213" y="3937100"/>
              <a:ext cx="1038225" cy="584000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1" name="Google Shape;151;p16"/>
          <p:cNvCxnSpPr/>
          <p:nvPr/>
        </p:nvCxnSpPr>
        <p:spPr>
          <a:xfrm>
            <a:off x="533375" y="2162175"/>
            <a:ext cx="0" cy="362100"/>
          </a:xfrm>
          <a:prstGeom prst="straightConnector1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7" name="Google Shape;147;p16"/>
          <p:cNvSpPr/>
          <p:nvPr/>
        </p:nvSpPr>
        <p:spPr>
          <a:xfrm>
            <a:off x="42387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2" name="Google Shape;152;p16"/>
          <p:cNvGrpSpPr/>
          <p:nvPr/>
        </p:nvGrpSpPr>
        <p:grpSpPr>
          <a:xfrm>
            <a:off x="1238375" y="3781425"/>
            <a:ext cx="1981200" cy="1238400"/>
            <a:chOff x="3405550" y="5619750"/>
            <a:chExt cx="1981200" cy="1238400"/>
          </a:xfrm>
        </p:grpSpPr>
        <p:sp>
          <p:nvSpPr>
            <p:cNvPr id="153" name="Google Shape;153;p16"/>
            <p:cNvSpPr/>
            <p:nvPr/>
          </p:nvSpPr>
          <p:spPr>
            <a:xfrm>
              <a:off x="3405550" y="5619750"/>
              <a:ext cx="1981200" cy="1238400"/>
            </a:xfrm>
            <a:prstGeom prst="rect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4" name="Google Shape;154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502913" y="5736518"/>
              <a:ext cx="1786475" cy="10048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5" name="Google Shape;155;p16"/>
          <p:cNvGrpSpPr/>
          <p:nvPr/>
        </p:nvGrpSpPr>
        <p:grpSpPr>
          <a:xfrm>
            <a:off x="114225" y="971588"/>
            <a:ext cx="2219400" cy="1357200"/>
            <a:chOff x="1971675" y="1009725"/>
            <a:chExt cx="2219400" cy="1357200"/>
          </a:xfrm>
        </p:grpSpPr>
        <p:sp>
          <p:nvSpPr>
            <p:cNvPr id="156" name="Google Shape;156;p16"/>
            <p:cNvSpPr/>
            <p:nvPr/>
          </p:nvSpPr>
          <p:spPr>
            <a:xfrm>
              <a:off x="1971675" y="1009725"/>
              <a:ext cx="2219400" cy="13572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7" name="Google Shape;157;p1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062200" y="1118221"/>
              <a:ext cx="2038350" cy="1140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8" name="Google Shape;158;p16"/>
          <p:cNvSpPr txBox="1"/>
          <p:nvPr/>
        </p:nvSpPr>
        <p:spPr>
          <a:xfrm>
            <a:off x="2409825" y="971600"/>
            <a:ext cx="25098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El Primer Horizonte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unido bajo el mando militar de Al-Ardha, ataca al Segundo Horizonte sin previo aviso. Se usan armas terribles. Millones perecen en esta lucha.</a:t>
            </a:r>
            <a:endParaRPr sz="1200">
              <a:solidFill>
                <a:srgbClr val="FFD96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3295775" y="3624018"/>
            <a:ext cx="19329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Estallan guerras subsidiarias en el Tercer Horizonte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 Las Facciones de Primordiales se esfuerzan por mantenerse neutrales, aunque se rumorea que alguna de ellas apoya al enemigo.</a:t>
            </a:r>
            <a:endParaRPr b="1" sz="12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160" name="Google Shape;160;p16"/>
          <p:cNvGrpSpPr/>
          <p:nvPr/>
        </p:nvGrpSpPr>
        <p:grpSpPr>
          <a:xfrm>
            <a:off x="5317175" y="819200"/>
            <a:ext cx="2655000" cy="1866775"/>
            <a:chOff x="5317175" y="819200"/>
            <a:chExt cx="2655000" cy="1866775"/>
          </a:xfrm>
        </p:grpSpPr>
        <p:sp>
          <p:nvSpPr>
            <p:cNvPr id="161" name="Google Shape;161;p16"/>
            <p:cNvSpPr txBox="1"/>
            <p:nvPr/>
          </p:nvSpPr>
          <p:spPr>
            <a:xfrm>
              <a:off x="5317175" y="819200"/>
              <a:ext cx="2655000" cy="88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Las flotas veteranas de Al-Ardha entran finalmente en el Tercer Horizonte. Las Facciones de Primordiales no tienen más remedio que unirse al conflicto.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Comienzan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Las Guerras de los Portales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62" name="Google Shape;162;p16"/>
            <p:cNvGrpSpPr/>
            <p:nvPr/>
          </p:nvGrpSpPr>
          <p:grpSpPr>
            <a:xfrm rot="10800000">
              <a:off x="5407625" y="2162175"/>
              <a:ext cx="190500" cy="523800"/>
              <a:chOff x="447675" y="2676525"/>
              <a:chExt cx="190500" cy="523800"/>
            </a:xfrm>
          </p:grpSpPr>
          <p:cxnSp>
            <p:nvCxnSpPr>
              <p:cNvPr id="163" name="Google Shape;163;p16"/>
              <p:cNvCxnSpPr/>
              <p:nvPr/>
            </p:nvCxnSpPr>
            <p:spPr>
              <a:xfrm>
                <a:off x="542925" y="2676525"/>
                <a:ext cx="0" cy="5238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64" name="Google Shape;164;p16"/>
              <p:cNvCxnSpPr/>
              <p:nvPr/>
            </p:nvCxnSpPr>
            <p:spPr>
              <a:xfrm>
                <a:off x="447675" y="3200325"/>
                <a:ext cx="1905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cxnSp>
        <p:nvCxnSpPr>
          <p:cNvPr id="165" name="Google Shape;165;p16"/>
          <p:cNvCxnSpPr/>
          <p:nvPr/>
        </p:nvCxnSpPr>
        <p:spPr>
          <a:xfrm>
            <a:off x="5502875" y="2462250"/>
            <a:ext cx="0" cy="642900"/>
          </a:xfrm>
          <a:prstGeom prst="straightConnector1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66" name="Google Shape;166;p16"/>
          <p:cNvGrpSpPr/>
          <p:nvPr/>
        </p:nvGrpSpPr>
        <p:grpSpPr>
          <a:xfrm>
            <a:off x="5323488" y="3071925"/>
            <a:ext cx="3295500" cy="1947900"/>
            <a:chOff x="5399688" y="3183875"/>
            <a:chExt cx="3295500" cy="1947900"/>
          </a:xfrm>
        </p:grpSpPr>
        <p:sp>
          <p:nvSpPr>
            <p:cNvPr id="167" name="Google Shape;167;p16"/>
            <p:cNvSpPr/>
            <p:nvPr/>
          </p:nvSpPr>
          <p:spPr>
            <a:xfrm>
              <a:off x="5399688" y="3183875"/>
              <a:ext cx="3295500" cy="19479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8" name="Google Shape;168;p1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5514975" y="3295813"/>
              <a:ext cx="3064933" cy="17240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9" name="Google Shape;169;p16"/>
          <p:cNvSpPr/>
          <p:nvPr/>
        </p:nvSpPr>
        <p:spPr>
          <a:xfrm>
            <a:off x="539337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6"/>
          <p:cNvSpPr txBox="1"/>
          <p:nvPr/>
        </p:nvSpPr>
        <p:spPr>
          <a:xfrm>
            <a:off x="581338" y="2914713"/>
            <a:ext cx="6468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 Light"/>
                <a:ea typeface="Roboto Mono Light"/>
                <a:cs typeface="Roboto Mono Light"/>
                <a:sym typeface="Roboto Mono Light"/>
              </a:rPr>
              <a:t>400 ACC</a:t>
            </a:r>
            <a:endParaRPr sz="800">
              <a:solidFill>
                <a:srgbClr val="FFD966"/>
              </a:solidFill>
              <a:latin typeface="Roboto Mono Light"/>
              <a:ea typeface="Roboto Mono Light"/>
              <a:cs typeface="Roboto Mono Light"/>
              <a:sym typeface="Roboto Mono Light"/>
            </a:endParaRPr>
          </a:p>
        </p:txBody>
      </p:sp>
      <p:sp>
        <p:nvSpPr>
          <p:cNvPr id="171" name="Google Shape;171;p16"/>
          <p:cNvSpPr txBox="1"/>
          <p:nvPr/>
        </p:nvSpPr>
        <p:spPr>
          <a:xfrm>
            <a:off x="5581963" y="2076575"/>
            <a:ext cx="6468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"/>
                <a:ea typeface="Roboto Mono"/>
                <a:cs typeface="Roboto Mono"/>
                <a:sym typeface="Roboto Mono"/>
              </a:rPr>
              <a:t>120 ACC</a:t>
            </a:r>
            <a:endParaRPr sz="800">
              <a:solidFill>
                <a:srgbClr val="FFD966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200" y="0"/>
            <a:ext cx="9158400" cy="9158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7" name="Google Shape;177;p17"/>
          <p:cNvCxnSpPr/>
          <p:nvPr/>
        </p:nvCxnSpPr>
        <p:spPr>
          <a:xfrm>
            <a:off x="-52950" y="2571750"/>
            <a:ext cx="9249900" cy="0"/>
          </a:xfrm>
          <a:prstGeom prst="straightConnector1">
            <a:avLst/>
          </a:prstGeom>
          <a:noFill/>
          <a:ln cap="flat" cmpd="sng" w="76200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8" name="Google Shape;178;p17"/>
          <p:cNvSpPr/>
          <p:nvPr/>
        </p:nvSpPr>
        <p:spPr>
          <a:xfrm>
            <a:off x="-6125" y="242900"/>
            <a:ext cx="9249900" cy="133200"/>
          </a:xfrm>
          <a:prstGeom prst="homePlate">
            <a:avLst>
              <a:gd fmla="val 50000" name="adj"/>
            </a:avLst>
          </a:prstGeom>
          <a:solidFill>
            <a:srgbClr val="72FF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9" name="Google Shape;179;p17"/>
          <p:cNvSpPr txBox="1"/>
          <p:nvPr/>
        </p:nvSpPr>
        <p:spPr>
          <a:xfrm>
            <a:off x="-7200" y="254875"/>
            <a:ext cx="600000" cy="10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 Condensed"/>
                <a:ea typeface="Roboto Condensed"/>
                <a:cs typeface="Roboto Condensed"/>
                <a:sym typeface="Roboto Condensed"/>
              </a:rPr>
              <a:t>CÉNIT</a:t>
            </a:r>
            <a:endParaRPr sz="8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" name="Google Shape;180;p17"/>
          <p:cNvSpPr txBox="1"/>
          <p:nvPr/>
        </p:nvSpPr>
        <p:spPr>
          <a:xfrm>
            <a:off x="133325" y="803125"/>
            <a:ext cx="30642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Tras décadas de luchas internas y derrotas militares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las Facciones de Primordiales se unen bajo el liderazgo de la</a:t>
            </a:r>
            <a:r>
              <a:rPr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b="1"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Orden</a:t>
            </a:r>
            <a:r>
              <a:rPr b="1" lang="en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de los Parias</a:t>
            </a: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 Unidos, consiguen empujar a las flotas enemigas hacia el próspero sistema de Odacón...</a:t>
            </a:r>
            <a:endParaRPr sz="1200">
              <a:solidFill>
                <a:srgbClr val="FFD96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181" name="Google Shape;181;p17"/>
          <p:cNvGrpSpPr/>
          <p:nvPr/>
        </p:nvGrpSpPr>
        <p:grpSpPr>
          <a:xfrm rot="10800000">
            <a:off x="209525" y="2088575"/>
            <a:ext cx="190500" cy="523800"/>
            <a:chOff x="447675" y="2676525"/>
            <a:chExt cx="190500" cy="523800"/>
          </a:xfrm>
        </p:grpSpPr>
        <p:cxnSp>
          <p:nvCxnSpPr>
            <p:cNvPr id="182" name="Google Shape;182;p17"/>
            <p:cNvCxnSpPr/>
            <p:nvPr/>
          </p:nvCxnSpPr>
          <p:spPr>
            <a:xfrm>
              <a:off x="542925" y="2676525"/>
              <a:ext cx="0" cy="523800"/>
            </a:xfrm>
            <a:prstGeom prst="straightConnector1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83" name="Google Shape;183;p17"/>
            <p:cNvCxnSpPr/>
            <p:nvPr/>
          </p:nvCxnSpPr>
          <p:spPr>
            <a:xfrm>
              <a:off x="447675" y="3200325"/>
              <a:ext cx="190500" cy="0"/>
            </a:xfrm>
            <a:prstGeom prst="straightConnector1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84" name="Google Shape;184;p17"/>
          <p:cNvSpPr txBox="1"/>
          <p:nvPr/>
        </p:nvSpPr>
        <p:spPr>
          <a:xfrm>
            <a:off x="6942500" y="3473800"/>
            <a:ext cx="20796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Comienza la larga noche</a:t>
            </a:r>
            <a:r>
              <a:rPr b="1" lang="en" sz="2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...</a:t>
            </a:r>
            <a:endParaRPr b="1" sz="2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85" name="Google Shape;18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81375" y="2292926"/>
            <a:ext cx="2351825" cy="557649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7"/>
          <p:cNvSpPr/>
          <p:nvPr/>
        </p:nvSpPr>
        <p:spPr>
          <a:xfrm>
            <a:off x="7278050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grpSp>
        <p:nvGrpSpPr>
          <p:cNvPr id="187" name="Google Shape;187;p17"/>
          <p:cNvGrpSpPr/>
          <p:nvPr/>
        </p:nvGrpSpPr>
        <p:grpSpPr>
          <a:xfrm>
            <a:off x="2805125" y="2630450"/>
            <a:ext cx="1848300" cy="1553900"/>
            <a:chOff x="2805125" y="2630450"/>
            <a:chExt cx="1848300" cy="1553900"/>
          </a:xfrm>
        </p:grpSpPr>
        <p:sp>
          <p:nvSpPr>
            <p:cNvPr id="188" name="Google Shape;188;p17"/>
            <p:cNvSpPr txBox="1"/>
            <p:nvPr/>
          </p:nvSpPr>
          <p:spPr>
            <a:xfrm>
              <a:off x="2805125" y="3212950"/>
              <a:ext cx="1848300" cy="9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La Batalla de</a:t>
              </a:r>
              <a:r>
                <a:rPr b="1" lang="en" sz="12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 Odacón. </a:t>
              </a:r>
              <a:r>
                <a:rPr lang="en" sz="1200">
                  <a:solidFill>
                    <a:srgbClr val="FFD966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Tras millones de muertes y las flotas de los Primordiales aniquiladas, los portales que conducían a los Antiguos Horizontes acaban destruidos.</a:t>
              </a:r>
              <a:endParaRPr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89" name="Google Shape;189;p17"/>
            <p:cNvGrpSpPr/>
            <p:nvPr/>
          </p:nvGrpSpPr>
          <p:grpSpPr>
            <a:xfrm>
              <a:off x="2895575" y="2630450"/>
              <a:ext cx="190500" cy="523800"/>
              <a:chOff x="447675" y="2676525"/>
              <a:chExt cx="190500" cy="523800"/>
            </a:xfrm>
          </p:grpSpPr>
          <p:cxnSp>
            <p:nvCxnSpPr>
              <p:cNvPr id="190" name="Google Shape;190;p17"/>
              <p:cNvCxnSpPr/>
              <p:nvPr/>
            </p:nvCxnSpPr>
            <p:spPr>
              <a:xfrm>
                <a:off x="542925" y="2676525"/>
                <a:ext cx="0" cy="5238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91" name="Google Shape;191;p17"/>
              <p:cNvCxnSpPr/>
              <p:nvPr/>
            </p:nvCxnSpPr>
            <p:spPr>
              <a:xfrm>
                <a:off x="447675" y="3200325"/>
                <a:ext cx="1905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F1C23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cxnSp>
        <p:nvCxnSpPr>
          <p:cNvPr id="192" name="Google Shape;192;p17"/>
          <p:cNvCxnSpPr/>
          <p:nvPr/>
        </p:nvCxnSpPr>
        <p:spPr>
          <a:xfrm>
            <a:off x="304775" y="2506350"/>
            <a:ext cx="0" cy="762900"/>
          </a:xfrm>
          <a:prstGeom prst="straightConnector1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93" name="Google Shape;193;p17"/>
          <p:cNvGrpSpPr/>
          <p:nvPr/>
        </p:nvGrpSpPr>
        <p:grpSpPr>
          <a:xfrm>
            <a:off x="160350" y="2961350"/>
            <a:ext cx="2498100" cy="1743600"/>
            <a:chOff x="160350" y="2961350"/>
            <a:chExt cx="2498100" cy="1743600"/>
          </a:xfrm>
        </p:grpSpPr>
        <p:sp>
          <p:nvSpPr>
            <p:cNvPr id="194" name="Google Shape;194;p17"/>
            <p:cNvSpPr/>
            <p:nvPr/>
          </p:nvSpPr>
          <p:spPr>
            <a:xfrm>
              <a:off x="160350" y="2961350"/>
              <a:ext cx="2498100" cy="17436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5" name="Google Shape;195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3480" y="3045180"/>
              <a:ext cx="2351824" cy="15759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6" name="Google Shape;196;p17"/>
          <p:cNvSpPr/>
          <p:nvPr/>
        </p:nvSpPr>
        <p:spPr>
          <a:xfrm>
            <a:off x="19527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7"/>
          <p:cNvSpPr txBox="1"/>
          <p:nvPr/>
        </p:nvSpPr>
        <p:spPr>
          <a:xfrm>
            <a:off x="6961550" y="2774375"/>
            <a:ext cx="14490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D96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 desvanece la luz de Al Ardha.</a:t>
            </a:r>
            <a:endParaRPr b="1" sz="2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98" name="Google Shape;198;p17"/>
          <p:cNvSpPr/>
          <p:nvPr/>
        </p:nvSpPr>
        <p:spPr>
          <a:xfrm>
            <a:off x="2881325" y="2462250"/>
            <a:ext cx="219000" cy="2190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st="9525">
              <a:srgbClr val="FFD966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7"/>
          <p:cNvSpPr txBox="1"/>
          <p:nvPr/>
        </p:nvSpPr>
        <p:spPr>
          <a:xfrm>
            <a:off x="7087551" y="2188625"/>
            <a:ext cx="6000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D966"/>
                </a:solidFill>
                <a:latin typeface="Roboto Mono"/>
                <a:ea typeface="Roboto Mono"/>
                <a:cs typeface="Roboto Mono"/>
                <a:sym typeface="Roboto Mono"/>
              </a:rPr>
              <a:t>98</a:t>
            </a:r>
            <a:r>
              <a:rPr lang="en" sz="800">
                <a:solidFill>
                  <a:srgbClr val="FFD966"/>
                </a:solidFill>
                <a:latin typeface="Roboto Mono"/>
                <a:ea typeface="Roboto Mono"/>
                <a:cs typeface="Roboto Mono"/>
                <a:sym typeface="Roboto Mono"/>
              </a:rPr>
              <a:t> ACC</a:t>
            </a:r>
            <a:endParaRPr sz="800">
              <a:solidFill>
                <a:srgbClr val="FFD966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grpSp>
        <p:nvGrpSpPr>
          <p:cNvPr id="200" name="Google Shape;200;p17"/>
          <p:cNvGrpSpPr/>
          <p:nvPr/>
        </p:nvGrpSpPr>
        <p:grpSpPr>
          <a:xfrm>
            <a:off x="4767696" y="880062"/>
            <a:ext cx="2079600" cy="3192900"/>
            <a:chOff x="4218750" y="607225"/>
            <a:chExt cx="2079600" cy="3192900"/>
          </a:xfrm>
        </p:grpSpPr>
        <p:sp>
          <p:nvSpPr>
            <p:cNvPr id="201" name="Google Shape;201;p17"/>
            <p:cNvSpPr/>
            <p:nvPr/>
          </p:nvSpPr>
          <p:spPr>
            <a:xfrm>
              <a:off x="4218750" y="607225"/>
              <a:ext cx="2079600" cy="31929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https://fsmedia.imgix.net/d6/b0/d7/bc/e7f1/4d0c/a398/d68f0652008d/is-the-death-star-full-armed-and-operational.gif</a:t>
              </a:r>
              <a:endParaRPr/>
            </a:p>
          </p:txBody>
        </p:sp>
        <p:pic>
          <p:nvPicPr>
            <p:cNvPr id="202" name="Google Shape;202;p1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286800" y="659275"/>
              <a:ext cx="1943500" cy="3088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3" name="Google Shape;203;p17"/>
          <p:cNvGrpSpPr/>
          <p:nvPr/>
        </p:nvGrpSpPr>
        <p:grpSpPr>
          <a:xfrm>
            <a:off x="3314675" y="1049175"/>
            <a:ext cx="2019300" cy="1039395"/>
            <a:chOff x="4399100" y="4572663"/>
            <a:chExt cx="2019300" cy="1039395"/>
          </a:xfrm>
        </p:grpSpPr>
        <p:pic>
          <p:nvPicPr>
            <p:cNvPr id="204" name="Google Shape;204;p1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484600" y="4572663"/>
              <a:ext cx="1848300" cy="10393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" name="Google Shape;205;p17"/>
            <p:cNvSpPr/>
            <p:nvPr/>
          </p:nvSpPr>
          <p:spPr>
            <a:xfrm>
              <a:off x="4399100" y="4606650"/>
              <a:ext cx="2019300" cy="971400"/>
            </a:xfrm>
            <a:prstGeom prst="rect">
              <a:avLst/>
            </a:prstGeom>
            <a:noFill/>
            <a:ln cap="flat" cmpd="sng" w="9525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ideo de introducción al juego de rol Coriolis&#10;Narración: Pablo Ibáñez Durán.&#10;&#10;Campaña de mecenazgo: https://www.verkami.com/projects/19775-coriolis-el-tercer-horizonte&#10;Pagina web: http://www.summumcreator.es" id="210" name="Google Shape;210;p18" title="Corioli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798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2000">
        <p:fade thruBlk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